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8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6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37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16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565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675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145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993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14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337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28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23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748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74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80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26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71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41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84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6528FA-D932-436C-9118-ED8C2BE23AB2}" type="datetimeFigureOut">
              <a:rPr lang="es-ES" smtClean="0"/>
              <a:t>21/05/2019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623E40-28A5-46BA-BE96-4A5342D9BB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4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703959" y="782935"/>
            <a:ext cx="778129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Inteligencia Artificial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plicada</a:t>
            </a:r>
          </a:p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 Inteligencia Emocional</a:t>
            </a:r>
            <a:endParaRPr lang="es-E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366250" y="6184900"/>
            <a:ext cx="282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Jorge de Andrés González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741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976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5701" y="2000880"/>
            <a:ext cx="10018713" cy="3124201"/>
          </a:xfrm>
        </p:spPr>
        <p:txBody>
          <a:bodyPr/>
          <a:lstStyle/>
          <a:p>
            <a:r>
              <a:rPr lang="es-ES" dirty="0" smtClean="0"/>
              <a:t>Métodos estadísticos + visualización</a:t>
            </a:r>
          </a:p>
          <a:p>
            <a:endParaRPr lang="es-ES" dirty="0"/>
          </a:p>
          <a:p>
            <a:r>
              <a:rPr lang="es-ES" dirty="0" smtClean="0"/>
              <a:t>John </a:t>
            </a:r>
            <a:r>
              <a:rPr lang="es-ES" dirty="0" err="1" smtClean="0"/>
              <a:t>Turkey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Patrones, relaciones, outliers, inconsistencias</a:t>
            </a:r>
            <a:endParaRPr lang="es-ES" dirty="0"/>
          </a:p>
        </p:txBody>
      </p:sp>
      <p:pic>
        <p:nvPicPr>
          <p:cNvPr id="2050" name="Picture 2" descr="Image result for exploraci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675" y="2342614"/>
            <a:ext cx="3101397" cy="31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58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1429" y="0"/>
            <a:ext cx="10018713" cy="1752599"/>
          </a:xfrm>
        </p:spPr>
        <p:txBody>
          <a:bodyPr/>
          <a:lstStyle/>
          <a:p>
            <a:r>
              <a:rPr lang="es-ES" b="1" dirty="0" smtClean="0"/>
              <a:t>Exploración en este Proyecto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611478" y="1498263"/>
            <a:ext cx="10018713" cy="827099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Algunos resultados…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24" y="2198194"/>
            <a:ext cx="4388637" cy="438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10" y="2198194"/>
            <a:ext cx="4349768" cy="4384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223" y="2198194"/>
            <a:ext cx="4388637" cy="438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810" y="2198193"/>
            <a:ext cx="4349768" cy="4381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221" y="2198193"/>
            <a:ext cx="4374595" cy="4381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412" y="2195626"/>
            <a:ext cx="4369166" cy="4384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92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23427" y="1752599"/>
            <a:ext cx="10018713" cy="1553775"/>
          </a:xfrm>
        </p:spPr>
        <p:txBody>
          <a:bodyPr/>
          <a:lstStyle/>
          <a:p>
            <a:r>
              <a:rPr lang="es-ES" dirty="0" smtClean="0"/>
              <a:t>Tarea </a:t>
            </a:r>
            <a:r>
              <a:rPr lang="es-ES" dirty="0"/>
              <a:t>de asignar un objeto o un conjunto de ellos a una categoría, normalmente predefinida </a:t>
            </a:r>
            <a:r>
              <a:rPr lang="es-ES" dirty="0" smtClean="0"/>
              <a:t>anteriormente, o de asignar un valor continuo.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823425" y="4057272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</a:t>
            </a:r>
            <a:r>
              <a:rPr lang="es-ES" dirty="0" smtClean="0"/>
              <a:t>lasificación </a:t>
            </a:r>
            <a:r>
              <a:rPr lang="es-ES" dirty="0"/>
              <a:t>de correos para la detección de </a:t>
            </a:r>
            <a:r>
              <a:rPr lang="es-ES" dirty="0" err="1"/>
              <a:t>spam</a:t>
            </a:r>
            <a:r>
              <a:rPr lang="es-ES" dirty="0"/>
              <a:t> o la clasificación de tumores a partir de </a:t>
            </a:r>
            <a:r>
              <a:rPr lang="es-ES" dirty="0" smtClean="0"/>
              <a:t>imágenes, predicción del tiempo… entre muchos otros ejemplos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823425" y="5180088"/>
            <a:ext cx="10018713" cy="1089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Numerosos problemas, pero solucionables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823425" y="2931678"/>
            <a:ext cx="10018713" cy="1147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Clasificación </a:t>
            </a:r>
            <a:r>
              <a:rPr lang="es-ES" u="sng" dirty="0" smtClean="0"/>
              <a:t>NO</a:t>
            </a:r>
            <a:r>
              <a:rPr lang="es-ES" dirty="0" smtClean="0"/>
              <a:t> es regresión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447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876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Problemas en ML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1479" y="2311899"/>
            <a:ext cx="4583430" cy="632398"/>
          </a:xfrm>
        </p:spPr>
        <p:txBody>
          <a:bodyPr>
            <a:normAutofit/>
          </a:bodyPr>
          <a:lstStyle/>
          <a:p>
            <a:r>
              <a:rPr lang="es-ES" dirty="0" smtClean="0"/>
              <a:t>Presencia de ruido (outliers)</a:t>
            </a:r>
          </a:p>
          <a:p>
            <a:pPr marL="0" indent="0">
              <a:buNone/>
            </a:pPr>
            <a:endParaRPr lang="es-ES" dirty="0" smtClean="0"/>
          </a:p>
        </p:txBody>
      </p:sp>
      <p:pic>
        <p:nvPicPr>
          <p:cNvPr id="3074" name="Picture 2" descr="Image result for noisy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r="875" b="6318"/>
          <a:stretch/>
        </p:blipFill>
        <p:spPr bwMode="auto">
          <a:xfrm>
            <a:off x="7244727" y="1494777"/>
            <a:ext cx="4129939" cy="2641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ross validati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727" y="4253621"/>
            <a:ext cx="4129939" cy="2265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1224334" y="4753996"/>
            <a:ext cx="3699990" cy="632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/>
              <a:t>Overfitting / </a:t>
            </a:r>
            <a:r>
              <a:rPr lang="es-ES" dirty="0" smtClean="0"/>
              <a:t>Underfitting</a:t>
            </a:r>
            <a:endParaRPr lang="es-ES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611479" y="3207243"/>
            <a:ext cx="4583430" cy="1649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Falta de muestras representativas</a:t>
            </a:r>
          </a:p>
          <a:p>
            <a:pPr lvl="1"/>
            <a:r>
              <a:rPr lang="es-ES" dirty="0" err="1" smtClean="0"/>
              <a:t>Oversampling</a:t>
            </a:r>
            <a:endParaRPr lang="es-ES" dirty="0" smtClean="0"/>
          </a:p>
          <a:p>
            <a:pPr lvl="1"/>
            <a:r>
              <a:rPr lang="es-ES" dirty="0" smtClean="0"/>
              <a:t>Cross-Validation</a:t>
            </a:r>
          </a:p>
          <a:p>
            <a:pPr marL="0" indent="0">
              <a:buFont typeface="Arial"/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7810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9648" y="-48445"/>
            <a:ext cx="8183174" cy="1752599"/>
          </a:xfrm>
        </p:spPr>
        <p:txBody>
          <a:bodyPr/>
          <a:lstStyle/>
          <a:p>
            <a:r>
              <a:rPr lang="es-ES" b="1" dirty="0" smtClean="0"/>
              <a:t>Algoritmos de Machine Learning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20060" y="1775763"/>
            <a:ext cx="2308288" cy="772598"/>
          </a:xfrm>
        </p:spPr>
        <p:txBody>
          <a:bodyPr/>
          <a:lstStyle/>
          <a:p>
            <a:r>
              <a:rPr lang="es-ES" dirty="0" smtClean="0"/>
              <a:t>Supervisados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620060" y="2871914"/>
            <a:ext cx="269410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No Supervisados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2620060" y="3968066"/>
            <a:ext cx="3768874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Aprendizaje por Refuerzo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620060" y="5167816"/>
            <a:ext cx="2896622" cy="77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Redes Neuronales  Deep Learning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54" y="2205264"/>
            <a:ext cx="3273068" cy="32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Supervisados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Datos previamente etiquetados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26372" y="2361696"/>
            <a:ext cx="278961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/ Test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46927" y="4100922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KNN</a:t>
            </a:r>
          </a:p>
          <a:p>
            <a:r>
              <a:rPr lang="es-ES" dirty="0" smtClean="0"/>
              <a:t>SVM</a:t>
            </a:r>
          </a:p>
          <a:p>
            <a:r>
              <a:rPr lang="es-ES" dirty="0" smtClean="0"/>
              <a:t>Regresión Linear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916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6650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KNN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56650" y="1810885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K Vecinos más cercanos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56650" y="2544626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Comparación y decisión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956650" y="3694944"/>
            <a:ext cx="3734292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Toma decisiones locales</a:t>
            </a:r>
            <a:endParaRPr lang="es-ES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956649" y="4528098"/>
            <a:ext cx="4855933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Pre – Procesamiento Fundamental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07" y="2110434"/>
            <a:ext cx="4504297" cy="25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848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KNN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55,5 % acierto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77,7 %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2844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453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SVM</a:t>
            </a:r>
            <a:endParaRPr lang="es-ES" b="1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944538" y="2227462"/>
            <a:ext cx="4977045" cy="12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Hiperplanos de Soporte</a:t>
            </a:r>
          </a:p>
          <a:p>
            <a:r>
              <a:rPr lang="es-ES" dirty="0" smtClean="0"/>
              <a:t>Vectores </a:t>
            </a:r>
            <a:r>
              <a:rPr lang="es-ES" dirty="0"/>
              <a:t>Frontera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18" y="2227462"/>
            <a:ext cx="3947868" cy="2933827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1944538" y="3482238"/>
            <a:ext cx="3734292" cy="96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 Lineal</a:t>
            </a:r>
          </a:p>
          <a:p>
            <a:r>
              <a:rPr lang="es-ES" dirty="0" smtClean="0"/>
              <a:t>SVM No Lineal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59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11315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SVM</a:t>
            </a:r>
            <a:endParaRPr lang="es-ES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50 % acierto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74,1 %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99469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0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305049"/>
            <a:ext cx="10018713" cy="647701"/>
          </a:xfrm>
        </p:spPr>
        <p:txBody>
          <a:bodyPr/>
          <a:lstStyle/>
          <a:p>
            <a:r>
              <a:rPr lang="es-ES" dirty="0" smtClean="0"/>
              <a:t>En este trabajo: Business </a:t>
            </a:r>
            <a:r>
              <a:rPr lang="es-ES" dirty="0" err="1" smtClean="0"/>
              <a:t>Understanding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07" y="4035421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Cognitiva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484308" y="3170235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Conductista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484307" y="4900607"/>
            <a:ext cx="10018713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Psicología Cognitivo-Conductual</a:t>
            </a:r>
          </a:p>
          <a:p>
            <a:pPr marL="0" indent="0">
              <a:buFont typeface="Arial"/>
              <a:buNone/>
            </a:pPr>
            <a:endParaRPr lang="es-ES" dirty="0"/>
          </a:p>
        </p:txBody>
      </p:sp>
      <p:pic>
        <p:nvPicPr>
          <p:cNvPr id="1026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75" y="3111499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12" y="3111496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uzz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49" y="3111496"/>
            <a:ext cx="1189037" cy="11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91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7093" y="0"/>
            <a:ext cx="10018713" cy="1752599"/>
          </a:xfrm>
        </p:spPr>
        <p:txBody>
          <a:bodyPr/>
          <a:lstStyle/>
          <a:p>
            <a:r>
              <a:rPr lang="es-ES" b="1" dirty="0" smtClean="0"/>
              <a:t>Árboles de Decisión (Random </a:t>
            </a:r>
            <a:r>
              <a:rPr lang="es-ES" b="1" dirty="0" err="1" smtClean="0"/>
              <a:t>Forest</a:t>
            </a:r>
            <a:r>
              <a:rPr lang="es-ES" b="1" dirty="0" smtClean="0"/>
              <a:t>)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87093" y="2400552"/>
            <a:ext cx="4722710" cy="3124201"/>
          </a:xfrm>
        </p:spPr>
        <p:txBody>
          <a:bodyPr/>
          <a:lstStyle/>
          <a:p>
            <a:r>
              <a:rPr lang="es-ES" dirty="0" smtClean="0"/>
              <a:t>Desarrollo de caminos</a:t>
            </a:r>
          </a:p>
          <a:p>
            <a:r>
              <a:rPr lang="es-ES" dirty="0" smtClean="0"/>
              <a:t>Raíz -&gt; Intermedios -&gt; Hojas</a:t>
            </a:r>
          </a:p>
          <a:p>
            <a:r>
              <a:rPr lang="es-ES" dirty="0" smtClean="0"/>
              <a:t>¡Overfitting!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35" y="1680059"/>
            <a:ext cx="5693027" cy="4668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61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11315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Random </a:t>
            </a:r>
            <a:r>
              <a:rPr lang="es-ES" b="1" dirty="0" err="1" smtClean="0"/>
              <a:t>Forest</a:t>
            </a:r>
            <a:endParaRPr lang="es-ES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938483" y="2670533"/>
            <a:ext cx="237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No Balanceadas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418334" y="2670533"/>
            <a:ext cx="208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Clases Balanceadas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343528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55,5 % acierto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8660054" y="3645488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77,7 % acierto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53088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Algunos </a:t>
            </a:r>
            <a:r>
              <a:rPr lang="es-ES" dirty="0" smtClean="0"/>
              <a:t>datos </a:t>
            </a:r>
            <a:r>
              <a:rPr lang="es-ES" dirty="0" smtClean="0"/>
              <a:t>previamente etiquetados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864564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Train (Etiquetados) / Test (No Etiquetados)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941254" y="4200586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SVM</a:t>
            </a:r>
          </a:p>
          <a:p>
            <a:r>
              <a:rPr lang="es-ES" dirty="0" smtClean="0"/>
              <a:t>Árboles de decisión (Random </a:t>
            </a:r>
            <a:r>
              <a:rPr lang="es-ES" dirty="0" err="1" smtClean="0"/>
              <a:t>Forest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</a:t>
            </a:r>
            <a:r>
              <a:rPr lang="es-ES" b="1" dirty="0" smtClean="0"/>
              <a:t>Semi-Supervisados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4402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Ningún dato etiquetado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652617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Extraen características y aprenden relaciones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243214" y="4161478"/>
            <a:ext cx="5098158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Minería de Reglas (RIPPER)</a:t>
            </a:r>
          </a:p>
          <a:p>
            <a:r>
              <a:rPr lang="es-ES" dirty="0" smtClean="0"/>
              <a:t>K-Means</a:t>
            </a:r>
          </a:p>
          <a:p>
            <a:r>
              <a:rPr lang="es-ES" dirty="0" err="1" smtClean="0"/>
              <a:t>Dendrogramas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</a:t>
            </a:r>
            <a:r>
              <a:rPr lang="es-ES" b="1" dirty="0" smtClean="0"/>
              <a:t>No Supervisados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84482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3426" y="0"/>
            <a:ext cx="10018713" cy="1752599"/>
          </a:xfrm>
        </p:spPr>
        <p:txBody>
          <a:bodyPr/>
          <a:lstStyle/>
          <a:p>
            <a:r>
              <a:rPr lang="es-ES" b="1" dirty="0" smtClean="0"/>
              <a:t>K-Means</a:t>
            </a:r>
            <a:endParaRPr lang="es-ES" b="1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588263" y="2052291"/>
            <a:ext cx="4722710" cy="3124201"/>
          </a:xfrm>
        </p:spPr>
        <p:txBody>
          <a:bodyPr/>
          <a:lstStyle/>
          <a:p>
            <a:r>
              <a:rPr lang="es-ES" dirty="0" smtClean="0"/>
              <a:t>Elección de centroides</a:t>
            </a:r>
          </a:p>
          <a:p>
            <a:endParaRPr lang="es-ES" dirty="0"/>
          </a:p>
          <a:p>
            <a:r>
              <a:rPr lang="es-ES" dirty="0" smtClean="0"/>
              <a:t>Problemas con outliers</a:t>
            </a:r>
          </a:p>
          <a:p>
            <a:endParaRPr lang="es-ES" dirty="0"/>
          </a:p>
          <a:p>
            <a:r>
              <a:rPr lang="es-ES" dirty="0" smtClean="0"/>
              <a:t>Objetivo: Reducción del SSE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18" y="132839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err="1" smtClean="0"/>
              <a:t>Feedback</a:t>
            </a:r>
            <a:r>
              <a:rPr lang="es-ES" dirty="0" smtClean="0"/>
              <a:t> hacia la mejor solución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447987"/>
            <a:ext cx="6269595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Economía de fichas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733720" y="4373425"/>
            <a:ext cx="3323859" cy="1818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Q-Learning</a:t>
            </a:r>
          </a:p>
          <a:p>
            <a:r>
              <a:rPr lang="es-ES" dirty="0" smtClean="0"/>
              <a:t>Temporal </a:t>
            </a:r>
            <a:r>
              <a:rPr lang="es-ES" dirty="0" err="1" smtClean="0"/>
              <a:t>Difference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Algoritmos </a:t>
            </a:r>
            <a:r>
              <a:rPr lang="es-ES" b="1" dirty="0" smtClean="0"/>
              <a:t>Aprendizaje por Refuerzo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8290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26372" y="1528542"/>
            <a:ext cx="10018713" cy="833154"/>
          </a:xfrm>
        </p:spPr>
        <p:txBody>
          <a:bodyPr/>
          <a:lstStyle/>
          <a:p>
            <a:r>
              <a:rPr lang="es-ES" dirty="0" smtClean="0"/>
              <a:t>Parecidas a redes neuronales humanas al principio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926372" y="2849931"/>
            <a:ext cx="7490131" cy="833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Diferencia en función y número de capas ocultas</a:t>
            </a:r>
            <a:endParaRPr lang="es-ES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926372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Redes Neuronales &amp; Deep Learning</a:t>
            </a:r>
            <a:endParaRPr lang="es-ES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7" y="4234147"/>
            <a:ext cx="6170783" cy="22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6537" y="0"/>
            <a:ext cx="10018713" cy="1752599"/>
          </a:xfrm>
        </p:spPr>
        <p:txBody>
          <a:bodyPr/>
          <a:lstStyle/>
          <a:p>
            <a:r>
              <a:rPr lang="es-ES" b="1" dirty="0" smtClean="0"/>
              <a:t>Resultados Finales Machine Learning</a:t>
            </a:r>
            <a:endParaRPr lang="es-ES" b="1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25" y="2415493"/>
            <a:ext cx="3498215" cy="3165475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15041"/>
              </p:ext>
            </p:extLst>
          </p:nvPr>
        </p:nvGraphicFramePr>
        <p:xfrm>
          <a:off x="6352354" y="3363045"/>
          <a:ext cx="5393055" cy="1330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685"/>
                <a:gridCol w="1797685"/>
                <a:gridCol w="1797685"/>
              </a:tblGrid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No Balanceado, CV = 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Balanceado, CV = 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KNN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55,5%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77,7%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Random Forest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55,5%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77,7%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SVM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50%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74,1%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</a:rPr>
                        <a:t>No Balanceado</a:t>
                      </a:r>
                      <a:endParaRPr lang="es-E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solidFill>
                            <a:schemeClr val="bg1"/>
                          </a:solidFill>
                          <a:effectLst/>
                        </a:rPr>
                        <a:t>Balanceado</a:t>
                      </a:r>
                      <a:endParaRPr lang="es-ES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Redes Neuronales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75%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-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010"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Deep Learning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-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0340" algn="ctr"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93,5%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352354" y="3410855"/>
            <a:ext cx="5392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82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558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Conclusiones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19305" y="2085660"/>
            <a:ext cx="6251102" cy="3124201"/>
          </a:xfrm>
        </p:spPr>
        <p:txBody>
          <a:bodyPr>
            <a:normAutofit/>
          </a:bodyPr>
          <a:lstStyle/>
          <a:p>
            <a:r>
              <a:rPr lang="es-ES" b="1" dirty="0" smtClean="0"/>
              <a:t>Experto humano</a:t>
            </a:r>
          </a:p>
          <a:p>
            <a:pPr lvl="1"/>
            <a:r>
              <a:rPr lang="es-ES" dirty="0" smtClean="0"/>
              <a:t>Trabajo simplificado</a:t>
            </a:r>
          </a:p>
          <a:p>
            <a:pPr lvl="1"/>
            <a:r>
              <a:rPr lang="es-ES" dirty="0" smtClean="0"/>
              <a:t>Experiencia</a:t>
            </a:r>
          </a:p>
          <a:p>
            <a:pPr lvl="1"/>
            <a:endParaRPr lang="es-ES" dirty="0"/>
          </a:p>
          <a:p>
            <a:r>
              <a:rPr lang="es-ES" b="1" dirty="0" smtClean="0"/>
              <a:t>Deep Learning </a:t>
            </a:r>
            <a:r>
              <a:rPr lang="es-ES" dirty="0" smtClean="0"/>
              <a:t>multicapa = Buen trabajo</a:t>
            </a:r>
            <a:endParaRPr lang="es-ES" b="1" dirty="0" smtClean="0"/>
          </a:p>
          <a:p>
            <a:r>
              <a:rPr lang="es-ES" b="1" dirty="0" smtClean="0"/>
              <a:t>Pocas observaciones </a:t>
            </a:r>
            <a:r>
              <a:rPr lang="es-ES" dirty="0" smtClean="0"/>
              <a:t>significa peor resultado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50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481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Trastornos y Distorsiones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362199"/>
            <a:ext cx="10018713" cy="704851"/>
          </a:xfrm>
        </p:spPr>
        <p:txBody>
          <a:bodyPr/>
          <a:lstStyle/>
          <a:p>
            <a:r>
              <a:rPr lang="es-ES" dirty="0" smtClean="0"/>
              <a:t>Variables del problema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84310" y="3067050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Trastornos: DSM</a:t>
            </a: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1484310" y="3771901"/>
            <a:ext cx="10018713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Distorsiones: Beck</a:t>
            </a:r>
          </a:p>
        </p:txBody>
      </p:sp>
    </p:spTree>
    <p:extLst>
      <p:ext uri="{BB962C8B-B14F-4D97-AF65-F5344CB8AC3E}">
        <p14:creationId xmlns:p14="http://schemas.microsoft.com/office/powerpoint/2010/main" val="2663275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7710" y="2266949"/>
            <a:ext cx="10018713" cy="4305301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Distorsiones: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smtClean="0"/>
              <a:t>Pensamiento Dicotómico</a:t>
            </a:r>
          </a:p>
          <a:p>
            <a:pPr lvl="1"/>
            <a:r>
              <a:rPr lang="es-ES" dirty="0" smtClean="0"/>
              <a:t>Generalización Excesiva</a:t>
            </a:r>
          </a:p>
          <a:p>
            <a:pPr lvl="1"/>
            <a:r>
              <a:rPr lang="es-ES" dirty="0" smtClean="0"/>
              <a:t>Filtro Mental</a:t>
            </a:r>
          </a:p>
          <a:p>
            <a:pPr lvl="1"/>
            <a:r>
              <a:rPr lang="es-ES" dirty="0" smtClean="0"/>
              <a:t>Conclusiones Arbitrarias</a:t>
            </a:r>
          </a:p>
          <a:p>
            <a:pPr lvl="1"/>
            <a:r>
              <a:rPr lang="es-ES" dirty="0" smtClean="0"/>
              <a:t>Maximización y minimización</a:t>
            </a:r>
          </a:p>
          <a:p>
            <a:pPr lvl="1"/>
            <a:r>
              <a:rPr lang="es-ES" dirty="0" smtClean="0"/>
              <a:t>Razonamiento Emocional</a:t>
            </a:r>
          </a:p>
          <a:p>
            <a:pPr lvl="1"/>
            <a:r>
              <a:rPr lang="es-ES" dirty="0" smtClean="0"/>
              <a:t>Deberías</a:t>
            </a:r>
          </a:p>
          <a:p>
            <a:pPr lvl="1"/>
            <a:r>
              <a:rPr lang="es-ES" dirty="0" smtClean="0"/>
              <a:t>Etiquetación</a:t>
            </a:r>
          </a:p>
          <a:p>
            <a:pPr lvl="1"/>
            <a:r>
              <a:rPr lang="es-ES" dirty="0" smtClean="0"/>
              <a:t>Personalización</a:t>
            </a:r>
          </a:p>
          <a:p>
            <a:pPr lvl="1"/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049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En este trabajo</a:t>
            </a:r>
            <a:endParaRPr lang="es-ES" b="1" dirty="0"/>
          </a:p>
        </p:txBody>
      </p:sp>
      <p:pic>
        <p:nvPicPr>
          <p:cNvPr id="2050" name="Picture 2" descr="Image result for distorsiones cognitiva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0" y="2892425"/>
            <a:ext cx="5423297" cy="28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8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7710" y="2266949"/>
            <a:ext cx="10018713" cy="4305301"/>
          </a:xfrm>
        </p:spPr>
        <p:txBody>
          <a:bodyPr>
            <a:normAutofit/>
          </a:bodyPr>
          <a:lstStyle/>
          <a:p>
            <a:r>
              <a:rPr lang="es-ES" dirty="0" smtClean="0"/>
              <a:t>Trastornos: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smtClean="0"/>
              <a:t>TOC</a:t>
            </a:r>
          </a:p>
          <a:p>
            <a:pPr lvl="1"/>
            <a:r>
              <a:rPr lang="es-ES" dirty="0" smtClean="0"/>
              <a:t>Ansiedad</a:t>
            </a:r>
          </a:p>
          <a:p>
            <a:pPr lvl="1"/>
            <a:r>
              <a:rPr lang="es-ES" dirty="0" smtClean="0"/>
              <a:t>Depresión</a:t>
            </a:r>
          </a:p>
          <a:p>
            <a:pPr lvl="1"/>
            <a:r>
              <a:rPr lang="es-ES" dirty="0" smtClean="0"/>
              <a:t>Personalidad</a:t>
            </a:r>
          </a:p>
          <a:p>
            <a:pPr lvl="1"/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049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Psicología: En este trabajo (II)</a:t>
            </a:r>
            <a:endParaRPr lang="es-ES" b="1" dirty="0"/>
          </a:p>
        </p:txBody>
      </p:sp>
      <p:pic>
        <p:nvPicPr>
          <p:cNvPr id="3074" name="Picture 2" descr="Image result for trastornos mentale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3467100"/>
            <a:ext cx="35306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58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9261" y="0"/>
            <a:ext cx="10018713" cy="1752599"/>
          </a:xfrm>
        </p:spPr>
        <p:txBody>
          <a:bodyPr/>
          <a:lstStyle/>
          <a:p>
            <a:r>
              <a:rPr lang="es-ES" b="1" dirty="0" smtClean="0"/>
              <a:t>Data Science</a:t>
            </a:r>
            <a:endParaRPr lang="es-ES" b="1" dirty="0"/>
          </a:p>
        </p:txBody>
      </p:sp>
      <p:pic>
        <p:nvPicPr>
          <p:cNvPr id="4098" name="Picture 2" descr="Image result for data science v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5" y="2317749"/>
            <a:ext cx="7086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rtificial intelligence vs machine learnin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48" y="2317749"/>
            <a:ext cx="9353336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2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3314" y="9099"/>
            <a:ext cx="10018713" cy="1752599"/>
          </a:xfrm>
        </p:spPr>
        <p:txBody>
          <a:bodyPr/>
          <a:lstStyle/>
          <a:p>
            <a:r>
              <a:rPr lang="es-ES" b="1" dirty="0" smtClean="0"/>
              <a:t>Preparación de los Datos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70914" y="1609298"/>
            <a:ext cx="10018713" cy="1488744"/>
          </a:xfrm>
        </p:spPr>
        <p:txBody>
          <a:bodyPr>
            <a:normAutofit/>
          </a:bodyPr>
          <a:lstStyle/>
          <a:p>
            <a:r>
              <a:rPr lang="es-ES" dirty="0" smtClean="0"/>
              <a:t>Obtención de los </a:t>
            </a:r>
            <a:r>
              <a:rPr lang="es-ES" dirty="0" smtClean="0"/>
              <a:t>datos </a:t>
            </a:r>
          </a:p>
          <a:p>
            <a:pPr lvl="1"/>
            <a:r>
              <a:rPr lang="es-ES" dirty="0" smtClean="0"/>
              <a:t>Tipos</a:t>
            </a:r>
            <a:endParaRPr lang="es-ES" dirty="0" smtClean="0"/>
          </a:p>
          <a:p>
            <a:pPr lvl="1"/>
            <a:r>
              <a:rPr lang="es-ES" dirty="0" smtClean="0"/>
              <a:t>Calidad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770914" y="3153769"/>
            <a:ext cx="10018713" cy="744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Limpieza</a:t>
            </a:r>
            <a:endParaRPr lang="es-ES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770913" y="4056795"/>
            <a:ext cx="10018713" cy="250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Técnicas matemáticas</a:t>
            </a:r>
          </a:p>
          <a:p>
            <a:pPr lvl="1"/>
            <a:r>
              <a:rPr lang="es-ES" dirty="0" smtClean="0"/>
              <a:t>PCA + </a:t>
            </a:r>
            <a:r>
              <a:rPr lang="es-ES" dirty="0" err="1" smtClean="0"/>
              <a:t>CentScale</a:t>
            </a:r>
            <a:endParaRPr lang="es-ES" dirty="0" smtClean="0"/>
          </a:p>
          <a:p>
            <a:pPr lvl="1"/>
            <a:r>
              <a:rPr lang="es-ES" dirty="0" smtClean="0"/>
              <a:t>Creación de características</a:t>
            </a:r>
          </a:p>
          <a:p>
            <a:pPr lvl="1"/>
            <a:r>
              <a:rPr lang="es-ES" dirty="0" smtClean="0"/>
              <a:t>Discretización y binarios</a:t>
            </a:r>
          </a:p>
          <a:p>
            <a:pPr lvl="1"/>
            <a:r>
              <a:rPr lang="es-ES" dirty="0" smtClean="0"/>
              <a:t>Transformaciones matemáticas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492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732814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 smtClean="0"/>
              <a:t>PCA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80" y="1559100"/>
            <a:ext cx="4649419" cy="4591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 descr="Image result for PCA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410" r="1781" b="2343"/>
          <a:stretch/>
        </p:blipFill>
        <p:spPr bwMode="auto">
          <a:xfrm>
            <a:off x="6889967" y="1549802"/>
            <a:ext cx="4785360" cy="4600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1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5538" y="0"/>
            <a:ext cx="10018713" cy="1752599"/>
          </a:xfrm>
        </p:spPr>
        <p:txBody>
          <a:bodyPr/>
          <a:lstStyle/>
          <a:p>
            <a:r>
              <a:rPr lang="es-ES" b="1" dirty="0" smtClean="0"/>
              <a:t>Discretización, Binarios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35537" y="1752599"/>
            <a:ext cx="10018713" cy="4290919"/>
          </a:xfrm>
        </p:spPr>
        <p:txBody>
          <a:bodyPr>
            <a:normAutofit/>
          </a:bodyPr>
          <a:lstStyle/>
          <a:p>
            <a:r>
              <a:rPr lang="es-ES" dirty="0" smtClean="0"/>
              <a:t>Discretización: Grupos, no continua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Binarización: Necesaria muchas veces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En este trabajo</a:t>
            </a:r>
          </a:p>
        </p:txBody>
      </p:sp>
    </p:spTree>
    <p:extLst>
      <p:ext uri="{BB962C8B-B14F-4D97-AF65-F5344CB8AC3E}">
        <p14:creationId xmlns:p14="http://schemas.microsoft.com/office/powerpoint/2010/main" val="72958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882</TotalTime>
  <Words>492</Words>
  <Application>Microsoft Office PowerPoint</Application>
  <PresentationFormat>Panorámica</PresentationFormat>
  <Paragraphs>166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Corbel</vt:lpstr>
      <vt:lpstr>Times New Roman</vt:lpstr>
      <vt:lpstr>Parallax</vt:lpstr>
      <vt:lpstr>Presentación de PowerPoint</vt:lpstr>
      <vt:lpstr>Psicología</vt:lpstr>
      <vt:lpstr>Psicología: Trastornos y Distorsiones</vt:lpstr>
      <vt:lpstr>Psicología: En este trabajo</vt:lpstr>
      <vt:lpstr>Psicología: En este trabajo (II)</vt:lpstr>
      <vt:lpstr>Data Science</vt:lpstr>
      <vt:lpstr>Preparación de los Datos</vt:lpstr>
      <vt:lpstr>Presentación de PowerPoint</vt:lpstr>
      <vt:lpstr>Discretización, Binarios</vt:lpstr>
      <vt:lpstr>Exploración de los Datos</vt:lpstr>
      <vt:lpstr>Exploración en este Proyecto</vt:lpstr>
      <vt:lpstr>Machine Learning</vt:lpstr>
      <vt:lpstr>Problemas en ML</vt:lpstr>
      <vt:lpstr>Algoritmos de Machine Learning</vt:lpstr>
      <vt:lpstr>Algoritmos Supervisados</vt:lpstr>
      <vt:lpstr>KNN</vt:lpstr>
      <vt:lpstr>Resultados KNN</vt:lpstr>
      <vt:lpstr>SVM</vt:lpstr>
      <vt:lpstr>Resultados SVM</vt:lpstr>
      <vt:lpstr>Árboles de Decisión (Random Forest)</vt:lpstr>
      <vt:lpstr>Resultados Random Forest</vt:lpstr>
      <vt:lpstr>Algoritmos Semi-Supervisados</vt:lpstr>
      <vt:lpstr>Algoritmos No Supervisados</vt:lpstr>
      <vt:lpstr>K-Means</vt:lpstr>
      <vt:lpstr>Algoritmos Aprendizaje por Refuerzo</vt:lpstr>
      <vt:lpstr>Redes Neuronales &amp; Deep Learning</vt:lpstr>
      <vt:lpstr>Resultados Finales Machine Learning</vt:lpstr>
      <vt:lpstr>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De Andrés</dc:creator>
  <cp:lastModifiedBy>Jorge De Andrés</cp:lastModifiedBy>
  <cp:revision>58</cp:revision>
  <dcterms:created xsi:type="dcterms:W3CDTF">2019-05-19T17:33:34Z</dcterms:created>
  <dcterms:modified xsi:type="dcterms:W3CDTF">2019-05-21T19:33:54Z</dcterms:modified>
</cp:coreProperties>
</file>